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468" r:id="rId2"/>
    <p:sldId id="507" r:id="rId3"/>
    <p:sldId id="508" r:id="rId4"/>
    <p:sldId id="498" r:id="rId5"/>
    <p:sldId id="499" r:id="rId6"/>
    <p:sldId id="501" r:id="rId7"/>
    <p:sldId id="506" r:id="rId8"/>
    <p:sldId id="503" r:id="rId9"/>
    <p:sldId id="504" r:id="rId10"/>
    <p:sldId id="505" r:id="rId11"/>
    <p:sldId id="509" r:id="rId12"/>
    <p:sldId id="500" r:id="rId13"/>
    <p:sldId id="517" r:id="rId14"/>
    <p:sldId id="510" r:id="rId15"/>
    <p:sldId id="511" r:id="rId16"/>
    <p:sldId id="513" r:id="rId17"/>
    <p:sldId id="514" r:id="rId18"/>
    <p:sldId id="516" r:id="rId19"/>
    <p:sldId id="515" r:id="rId20"/>
    <p:sldId id="264" r:id="rId21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86369"/>
  </p:normalViewPr>
  <p:slideViewPr>
    <p:cSldViewPr snapToGrid="0">
      <p:cViewPr varScale="1">
        <p:scale>
          <a:sx n="70" d="100"/>
          <a:sy n="70" d="100"/>
        </p:scale>
        <p:origin x="732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19/06/2024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19/06/2024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8520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46367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96112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98268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12869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08770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32855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19/06/2024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19/06/2024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19/06/2024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19/06/2024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19/06/2024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19/06/2024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19/06/2024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19/06/2024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19/06/2024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19/06/2024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19/06/2024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19/06/2024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19/06/2024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59" r:id="rId12"/>
    <p:sldLayoutId id="2147483663" r:id="rId13"/>
    <p:sldLayoutId id="2147483675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rick1506/Items-segundo-trimestre---Proyecto_Inventario.gi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522546" y="2136338"/>
            <a:ext cx="64536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Droguería</a:t>
            </a:r>
            <a:endParaRPr lang="es-ES" sz="5400" b="1" dirty="0">
              <a:solidFill>
                <a:schemeClr val="tx1">
                  <a:lumMod val="75000"/>
                  <a:lumOff val="25000"/>
                </a:schemeClr>
              </a:solidFill>
              <a:latin typeface="Work Sans" pitchFamily="2" charset="77"/>
            </a:endParaRPr>
          </a:p>
          <a:p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Promedic </a:t>
            </a:r>
          </a:p>
          <a:p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El Gran C.H</a:t>
            </a:r>
          </a:p>
        </p:txBody>
      </p:sp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9DC734-1BA0-EA44-E08D-A333B6FD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solidFill>
                  <a:srgbClr val="38AA00"/>
                </a:solidFill>
                <a:latin typeface="Work Sans Light" pitchFamily="2" charset="0"/>
              </a:rPr>
              <a:t>Justificación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DA19AA-961A-A5D1-B781-121ED9C1F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La iniciativa de implementar un sistema de información en </a:t>
            </a:r>
            <a:r>
              <a:rPr lang="es-MX" sz="2000" dirty="0" err="1">
                <a:latin typeface="Arial" panose="020B0604020202020204" pitchFamily="34" charset="0"/>
                <a:cs typeface="Arial" panose="020B0604020202020204" pitchFamily="34" charset="0"/>
              </a:rPr>
              <a:t>ProMedic</a:t>
            </a: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 El Gran C.H surge como una necesidad vital para actualizar y optimizar la gestión de su inventario. Este proyecto se orienta hacia la mejora de la eficiencia operativa y la precisión en el control de existencias, transformando la manera en que la droguería supervisa y administra su inventario. Al emplear tecnologías avanzadas como un software de gestión de inventario, </a:t>
            </a:r>
            <a:r>
              <a:rPr lang="es-MX" sz="2000" dirty="0" err="1">
                <a:latin typeface="Arial" panose="020B0604020202020204" pitchFamily="34" charset="0"/>
                <a:cs typeface="Arial" panose="020B0604020202020204" pitchFamily="34" charset="0"/>
              </a:rPr>
              <a:t>ProMedic</a:t>
            </a: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 aspira a optimizar la distribución de sus recursos, reducir los costos asociados al almacenamiento y minimizar la pérdida de productos debido a la obsolescencia. Además, este sistema de información facilitará el cumplimiento de las regulaciones del sector y permitirá una adaptación más ágil a las fluctuaciones del mercado y las necesidades de los clientes. En resumen, esta iniciativa busca fortalecer la competitividad de </a:t>
            </a:r>
            <a:r>
              <a:rPr lang="es-MX" sz="2000" dirty="0" err="1">
                <a:latin typeface="Arial" panose="020B0604020202020204" pitchFamily="34" charset="0"/>
                <a:cs typeface="Arial" panose="020B0604020202020204" pitchFamily="34" charset="0"/>
              </a:rPr>
              <a:t>ProMedic</a:t>
            </a: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 en el sector farmacéutico mediante una gestión eficiente y precisa de su inventario, sentando así las bases para un crecimiento sostenible a largo plazo.</a:t>
            </a:r>
            <a:endParaRPr lang="es-CO" sz="2000" dirty="0">
              <a:latin typeface="Work Sans Light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EB1E95D-2A7C-D6CA-1748-3D650ABA5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4793" y="0"/>
            <a:ext cx="1627207" cy="129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24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8325852" y="1118937"/>
            <a:ext cx="3404937" cy="2683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dirty="0">
                <a:solidFill>
                  <a:schemeClr val="tx2"/>
                </a:solidFill>
              </a:rPr>
              <a:t>2</a:t>
            </a:r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.  Fichas técnicas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BEC1CEC-492D-00AA-C0CB-46BE3B2FE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406" y="1118937"/>
            <a:ext cx="5338081" cy="462012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CF1830B-9949-86A2-6898-21035F24D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2048" y="337778"/>
            <a:ext cx="866896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65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9267909" y="2023110"/>
            <a:ext cx="2469624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dirty="0"/>
              <a:t>3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 Diagrama de Casos de uso </a:t>
            </a:r>
          </a:p>
          <a:p>
            <a:pPr>
              <a:spcAft>
                <a:spcPts val="600"/>
              </a:spcAft>
            </a:pP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13FDC66-54A4-D898-FC92-FDF453721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38" y="1552892"/>
            <a:ext cx="7608304" cy="382317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8E75B5F-3E38-3752-ECA6-1B8FDDE22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93" y="273728"/>
            <a:ext cx="866896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58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1113810" y="2960716"/>
            <a:ext cx="4036334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000" dirty="0"/>
              <a:t>3</a:t>
            </a:r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.1 Formato de Casos de uso extendido</a:t>
            </a:r>
          </a:p>
          <a:p>
            <a:pPr>
              <a:spcAft>
                <a:spcPts val="600"/>
              </a:spcAft>
            </a:pPr>
            <a:endParaRPr lang="en-US" sz="5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67F057A-60FC-3CAB-8D18-46A3C6015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2" y="1420503"/>
            <a:ext cx="5536001" cy="395824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B1B3C5C-7300-600D-B668-E742EFAD1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430572"/>
            <a:ext cx="866896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625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0AED851-54B9-4765-92D2-F0BE443BE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7041856" y="2944090"/>
            <a:ext cx="4036334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4. Modelo entidad relación</a:t>
            </a:r>
          </a:p>
          <a:p>
            <a:pPr>
              <a:spcAft>
                <a:spcPts val="600"/>
              </a:spcAft>
            </a:pPr>
            <a:endParaRPr lang="en-US" sz="5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440FEFC-63C0-6A9D-7F96-D06498598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07" y="2036383"/>
            <a:ext cx="5536001" cy="272648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87E66D79-FD42-E226-BF1F-4F54AC62B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7272" y="275038"/>
            <a:ext cx="866896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52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599609" y="679731"/>
            <a:ext cx="4171994" cy="37365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000" dirty="0"/>
              <a:t>5</a:t>
            </a: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 Modelo relacional</a:t>
            </a:r>
          </a:p>
          <a:p>
            <a:pPr>
              <a:spcAft>
                <a:spcPts val="600"/>
              </a:spcAft>
            </a:pP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DD51D1F-5A85-9CB3-8B39-9F205594E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895" b="9091"/>
          <a:stretch/>
        </p:blipFill>
        <p:spPr>
          <a:xfrm>
            <a:off x="5640572" y="1155018"/>
            <a:ext cx="5608830" cy="443738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02DB878-8708-3F93-EEB8-DD59CB33F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74" y="289150"/>
            <a:ext cx="866896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52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1113810" y="2960716"/>
            <a:ext cx="4036334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000" dirty="0"/>
              <a:t>6</a:t>
            </a:r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 Diccionario de datos</a:t>
            </a:r>
          </a:p>
          <a:p>
            <a:pPr>
              <a:spcAft>
                <a:spcPts val="600"/>
              </a:spcAft>
            </a:pPr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>
              <a:spcAft>
                <a:spcPts val="600"/>
              </a:spcAft>
            </a:pPr>
            <a:endParaRPr lang="en-US" sz="5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9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1642FFD-5C89-A1BD-FD7F-8DC122B0E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26"/>
          <a:stretch/>
        </p:blipFill>
        <p:spPr>
          <a:xfrm>
            <a:off x="5922492" y="2200904"/>
            <a:ext cx="5536001" cy="239743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7E45C88-5BB9-B007-6A78-76CD85A1B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33" y="320758"/>
            <a:ext cx="866896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645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F0AED851-54B9-4765-92D2-F0BE443BE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7041856" y="2944090"/>
            <a:ext cx="4036334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dirty="0"/>
              <a:t>7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 Diagrama de </a:t>
            </a:r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clases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>
              <a:spcAft>
                <a:spcPts val="600"/>
              </a:spcAft>
            </a:pP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</a:pP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504D0664-E5C7-1DF0-9709-2F1F5DEBD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07" y="2209383"/>
            <a:ext cx="5536001" cy="238048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E9F075B9-59CF-FD96-D38E-6B474738E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8190" y="279856"/>
            <a:ext cx="866896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76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638882" y="1127045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600" dirty="0"/>
              <a:t>8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 Diagrama de </a:t>
            </a: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despliegue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algn="ctr">
              <a:spcAft>
                <a:spcPts val="600"/>
              </a:spcAft>
            </a:pP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algn="ctr">
              <a:spcAft>
                <a:spcPts val="600"/>
              </a:spcAft>
            </a:pP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1F69DE6-3522-633B-08B4-D00737BE0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569" y="2633472"/>
            <a:ext cx="8641813" cy="358635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C2F9620-4A05-2E83-1027-8F34F2F6E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35" y="479432"/>
            <a:ext cx="866896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17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2" name="Rectangle 5126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4" name="Rectangle 5128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DA19AA-961A-A5D1-B781-121ED9C1F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307771"/>
            <a:ext cx="6299199" cy="3931188"/>
          </a:xfrm>
        </p:spPr>
        <p:txBody>
          <a:bodyPr anchor="ctr">
            <a:normAutofit fontScale="55000" lnSpcReduction="20000"/>
          </a:bodyPr>
          <a:lstStyle/>
          <a:p>
            <a:pPr marL="0" indent="0">
              <a:buNone/>
            </a:pP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En nuestro proyecto, la implementación de un control de versiones es una pieza fundamental para asegurar la integridad y la coherencia en el desarrollo del software. A través de técnicas especializadas, gestionamos de manera efectiva los cambios en el código fuente y otros archivos clave. </a:t>
            </a:r>
          </a:p>
          <a:p>
            <a:pPr marL="0" indent="0">
              <a:buNone/>
            </a:pPr>
            <a:endParaRPr lang="es-CO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s-CO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s-CO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s-CO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s-CO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CO" sz="3200" dirty="0">
                <a:latin typeface="Arial" panose="020B0604020202020204" pitchFamily="34" charset="0"/>
                <a:cs typeface="Arial" panose="020B0604020202020204" pitchFamily="34" charset="0"/>
              </a:rPr>
              <a:t>Link :</a:t>
            </a:r>
          </a:p>
          <a:p>
            <a:pPr marL="0" indent="0">
              <a:buNone/>
            </a:pP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https://github.com/Erick1506/Items-segundo-trimestre---Proyecto_Inventario.git</a:t>
            </a:r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s-CO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Control de versiones, autoritarismo y libertad de codificar">
            <a:extLst>
              <a:ext uri="{FF2B5EF4-FFF2-40B4-BE49-F238E27FC236}">
                <a16:creationId xmlns:a16="http://schemas.microsoft.com/office/drawing/2014/main" id="{1A5D2B00-C866-8985-BA41-9A025E74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5893" y="2484255"/>
            <a:ext cx="4461554" cy="371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3" name="Rectangle 5132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EB1E95D-2A7C-D6CA-1748-3D650ABA5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4793" y="0"/>
            <a:ext cx="1627207" cy="129091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1D926FD-F3CB-6FAC-2663-235AD2758466}"/>
              </a:ext>
            </a:extLst>
          </p:cNvPr>
          <p:cNvSpPr txBox="1"/>
          <p:nvPr/>
        </p:nvSpPr>
        <p:spPr>
          <a:xfrm>
            <a:off x="1320800" y="386930"/>
            <a:ext cx="8389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/>
              <a:t>9. Control de versiones</a:t>
            </a:r>
            <a:endParaRPr lang="es-CO" sz="4000" dirty="0"/>
          </a:p>
        </p:txBody>
      </p:sp>
    </p:spTree>
    <p:extLst>
      <p:ext uri="{BB962C8B-B14F-4D97-AF65-F5344CB8AC3E}">
        <p14:creationId xmlns:p14="http://schemas.microsoft.com/office/powerpoint/2010/main" val="1571393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21222E0-8D28-47A1-CE1B-CE166868CCA9}"/>
              </a:ext>
            </a:extLst>
          </p:cNvPr>
          <p:cNvSpPr txBox="1"/>
          <p:nvPr/>
        </p:nvSpPr>
        <p:spPr>
          <a:xfrm>
            <a:off x="-711047" y="595867"/>
            <a:ext cx="6180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7200" dirty="0">
                <a:solidFill>
                  <a:srgbClr val="38AA00"/>
                </a:solidFill>
                <a:latin typeface="Work Sans Light" pitchFamily="2" charset="77"/>
              </a:rPr>
              <a:t>Índice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2B5DA48-73CC-3690-3DA1-4CF10916C6D6}"/>
              </a:ext>
            </a:extLst>
          </p:cNvPr>
          <p:cNvSpPr txBox="1"/>
          <p:nvPr/>
        </p:nvSpPr>
        <p:spPr>
          <a:xfrm>
            <a:off x="878617" y="1796196"/>
            <a:ext cx="918219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CO" sz="2000" dirty="0"/>
              <a:t>Presentación </a:t>
            </a:r>
          </a:p>
          <a:p>
            <a:r>
              <a:rPr lang="es-CO" sz="2000" dirty="0"/>
              <a:t>     1.1 Objetivo general</a:t>
            </a:r>
          </a:p>
          <a:p>
            <a:r>
              <a:rPr lang="es-CO" sz="2000" dirty="0"/>
              <a:t>     1.2 Objetivos específicos</a:t>
            </a:r>
          </a:p>
          <a:p>
            <a:r>
              <a:rPr lang="es-CO" sz="2000" dirty="0"/>
              <a:t>     1.3  Planteamiento problema </a:t>
            </a:r>
          </a:p>
          <a:p>
            <a:r>
              <a:rPr lang="es-CO" sz="2000" dirty="0"/>
              <a:t>     1.4 Pregunta problema </a:t>
            </a:r>
          </a:p>
          <a:p>
            <a:r>
              <a:rPr lang="es-CO" sz="2000" dirty="0"/>
              <a:t>     1.5 Alcance del proyecto</a:t>
            </a:r>
          </a:p>
          <a:p>
            <a:r>
              <a:rPr lang="es-CO" sz="2000" dirty="0"/>
              <a:t>     1.6 Justificación</a:t>
            </a:r>
          </a:p>
          <a:p>
            <a:r>
              <a:rPr lang="es-CO" sz="2000" dirty="0"/>
              <a:t>2. Fichas Técnicas </a:t>
            </a:r>
          </a:p>
          <a:p>
            <a:r>
              <a:rPr lang="es-CO" sz="2000" dirty="0"/>
              <a:t>3. Diagrama de casos de uso</a:t>
            </a:r>
          </a:p>
          <a:p>
            <a:r>
              <a:rPr lang="es-CO" sz="2000" dirty="0"/>
              <a:t>       3.1 Casos de uso extendido</a:t>
            </a:r>
          </a:p>
          <a:p>
            <a:r>
              <a:rPr lang="es-CO" sz="2000" dirty="0"/>
              <a:t>4.   Modelo entidad relación</a:t>
            </a:r>
          </a:p>
          <a:p>
            <a:r>
              <a:rPr lang="es-CO" sz="2000" dirty="0"/>
              <a:t>5. </a:t>
            </a:r>
            <a:r>
              <a:rPr lang="es-MX" sz="2000" dirty="0"/>
              <a:t>  Modelo relacional</a:t>
            </a:r>
          </a:p>
          <a:p>
            <a:r>
              <a:rPr lang="es-MX" sz="2000" dirty="0"/>
              <a:t>6.   Diccionario de datos</a:t>
            </a:r>
          </a:p>
          <a:p>
            <a:r>
              <a:rPr lang="es-MX" sz="2000" dirty="0"/>
              <a:t>7.   Diagrama de clases </a:t>
            </a:r>
          </a:p>
          <a:p>
            <a:r>
              <a:rPr lang="es-MX" sz="2000" dirty="0"/>
              <a:t>8.   Diagrama de despliegue </a:t>
            </a:r>
          </a:p>
          <a:p>
            <a:r>
              <a:rPr lang="es-MX" sz="2000" dirty="0"/>
              <a:t>9. Control de versiones </a:t>
            </a:r>
            <a:endParaRPr lang="es-CO" sz="2000" dirty="0"/>
          </a:p>
          <a:p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3155684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789722" y="2471399"/>
            <a:ext cx="10021713" cy="23803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800" dirty="0">
                <a:solidFill>
                  <a:schemeClr val="bg1"/>
                </a:solidFill>
                <a:latin typeface="Aparajita" panose="020B0502040204020203" pitchFamily="18" charset="0"/>
                <a:cs typeface="Aparajita" panose="020B0502040204020203" pitchFamily="18" charset="0"/>
              </a:rPr>
              <a:t>1.  Presentación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41594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6D04A5A-19A9-0ACE-6D0F-5E02EDC9D1DE}"/>
              </a:ext>
            </a:extLst>
          </p:cNvPr>
          <p:cNvSpPr txBox="1"/>
          <p:nvPr/>
        </p:nvSpPr>
        <p:spPr>
          <a:xfrm>
            <a:off x="230795" y="736049"/>
            <a:ext cx="76209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200" dirty="0">
                <a:solidFill>
                  <a:srgbClr val="38AA00"/>
                </a:solidFill>
                <a:latin typeface="Work Sans Light" pitchFamily="2" charset="77"/>
              </a:rPr>
              <a:t>Objetivo General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896E8B4-453C-7E26-D038-59933D4B744F}"/>
              </a:ext>
            </a:extLst>
          </p:cNvPr>
          <p:cNvSpPr txBox="1"/>
          <p:nvPr/>
        </p:nvSpPr>
        <p:spPr>
          <a:xfrm>
            <a:off x="681684" y="2454607"/>
            <a:ext cx="75048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b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Desarrollar el sistema de información orientado a la web para la gestión de inventario de la DROGUERÍA 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PROMEDIC EL GRAN C.H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, mejorando la eficiencia operativa, la precisión en inventarios y la satisfacción del cliente.</a:t>
            </a:r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Establecimientos Farmaceuticos">
            <a:extLst>
              <a:ext uri="{FF2B5EF4-FFF2-40B4-BE49-F238E27FC236}">
                <a16:creationId xmlns:a16="http://schemas.microsoft.com/office/drawing/2014/main" id="{A3FD6633-9BB5-6532-4AC1-FA66ACB47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907" y="2516463"/>
            <a:ext cx="2983409" cy="298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732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33109" y="675130"/>
            <a:ext cx="5622231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21466" y="336831"/>
            <a:ext cx="618251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rgbClr val="38AA00"/>
                </a:solidFill>
                <a:latin typeface="Work Sans Light" pitchFamily="2" charset="77"/>
              </a:rPr>
              <a:t>Objetivos Específicos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121466" y="1129553"/>
            <a:ext cx="618251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MX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Control de Stock Eficiente:</a:t>
            </a:r>
          </a:p>
          <a:p>
            <a:pPr algn="l"/>
            <a:r>
              <a:rPr lang="es-MX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Garantizar un control eficiente del stock mediante la actualización constante de las existencias de productos.</a:t>
            </a:r>
          </a:p>
          <a:p>
            <a:pPr algn="l"/>
            <a:endParaRPr lang="es-ES" sz="12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Generación de Informes de Inventario:</a:t>
            </a:r>
          </a:p>
          <a:p>
            <a:pPr algn="l"/>
            <a:r>
              <a:rPr lang="es-MX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Implementar funcionalidades para generar informes periódicos que muestren el estado actual del inventario.</a:t>
            </a:r>
          </a:p>
          <a:p>
            <a:pPr algn="l"/>
            <a:endParaRPr lang="es-MX" sz="12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Registro Detallado de Productos:</a:t>
            </a:r>
            <a:endParaRPr lang="es-ES" sz="12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s-MX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Establecer un sistema que permita registrar información detallada de cada producto.</a:t>
            </a:r>
          </a:p>
          <a:p>
            <a:pPr algn="l"/>
            <a:endParaRPr lang="es-MX" sz="12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MX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Gestión de Usuarios: </a:t>
            </a:r>
          </a:p>
          <a:p>
            <a:pPr algn="l"/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s-MX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ermitiría gestionar los usuarios por parte del administrador  .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s-MX" sz="12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MX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Gestión de Proveedores: </a:t>
            </a:r>
          </a:p>
          <a:p>
            <a:pPr algn="l"/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s-MX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ermitiría administrar la información de los proveedores.</a:t>
            </a:r>
          </a:p>
          <a:p>
            <a:pPr algn="l"/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Seguridad y Control de Acceso:</a:t>
            </a:r>
          </a:p>
          <a:p>
            <a:pPr algn="l"/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 Garantiza la seguridad de los datos sensibles y restringiría el acceso a funciones críticas del sistema a usuarios autorizados.</a:t>
            </a:r>
          </a:p>
          <a:p>
            <a:pPr algn="l"/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Registro y Gestión de Recetas Médicas:</a:t>
            </a:r>
          </a:p>
          <a:p>
            <a:pPr algn="l"/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Permitiría registrar las recetas médicas con un número de identificación, fecha y fotografía de la receta .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F4A6626-BD4B-F99A-93C8-587E455196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805"/>
          <a:stretch/>
        </p:blipFill>
        <p:spPr>
          <a:xfrm>
            <a:off x="6437253" y="1695478"/>
            <a:ext cx="5754747" cy="425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87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076E6166-1474-85E3-FF52-E1300A6831E9}"/>
              </a:ext>
            </a:extLst>
          </p:cNvPr>
          <p:cNvSpPr txBox="1"/>
          <p:nvPr/>
        </p:nvSpPr>
        <p:spPr>
          <a:xfrm>
            <a:off x="361211" y="1424861"/>
            <a:ext cx="1129498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br>
              <a:rPr lang="es-MX" sz="2000" dirty="0"/>
            </a:br>
            <a:r>
              <a:rPr lang="es-MX" sz="2000" b="0" i="0" dirty="0">
                <a:effectLst/>
                <a:latin typeface="Söhne"/>
              </a:rPr>
              <a:t>La entidad comercial PROMEDIC EL GRAN C.H, opera con fines lucrativos, brindando a sus clientes una amplia gama de productos y servicios, incluyendo medicamentos y asesoría domiciliaria, además de entregas a domicilio. </a:t>
            </a:r>
          </a:p>
          <a:p>
            <a:pPr algn="just"/>
            <a:endParaRPr lang="es-MX" sz="2000" dirty="0"/>
          </a:p>
          <a:p>
            <a:pPr algn="just"/>
            <a:r>
              <a:rPr lang="es-MX" sz="2000" dirty="0"/>
              <a:t>Sin embargo, la gestión ineficiente del inventario ha generado una serie de dificultades como la </a:t>
            </a:r>
            <a:r>
              <a:rPr lang="es-MX" sz="2000" b="0" i="0" dirty="0">
                <a:effectLst/>
                <a:latin typeface="Söhne"/>
              </a:rPr>
              <a:t>escasez de productos esenciales, por ejemplo, hay desabastecimiento de medicamentos para la salud mental y esta  situación podría generar graves riesgos para los pacientes, </a:t>
            </a:r>
            <a:r>
              <a:rPr lang="es-MX" sz="2000" dirty="0">
                <a:latin typeface="Söhne"/>
              </a:rPr>
              <a:t>esto ha llegado a impactar </a:t>
            </a:r>
            <a:r>
              <a:rPr lang="es-MX" sz="2000" b="0" i="0" dirty="0">
                <a:effectLst/>
                <a:latin typeface="Söhne"/>
              </a:rPr>
              <a:t>negativamente tanto la rentabilidad como la satisfacción del cliente. Esta situación ha provocado pérdida de clientes, costos adicionales por entregas urgentes, desperdicio de recursos y tiempo, y una planificación de stocks ineficiente. Además, ha generado oportunidades de ventas perdidas y afectado la reputación de la droguería. </a:t>
            </a:r>
            <a:r>
              <a:rPr lang="es-MX" sz="2000" dirty="0"/>
              <a:t>Es necesario </a:t>
            </a:r>
            <a:r>
              <a:rPr lang="es-MX" sz="2000" b="0" i="0" dirty="0">
                <a:effectLst/>
                <a:latin typeface="Söhne"/>
              </a:rPr>
              <a:t>abordar estas dificultades mediante la implementación de un sistema de gestión de inventarios efectivo y eficiente.</a:t>
            </a:r>
            <a:endParaRPr lang="es-ES" sz="20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66D6AE0-B73A-11A3-FEBF-4967257A3814}"/>
              </a:ext>
            </a:extLst>
          </p:cNvPr>
          <p:cNvSpPr txBox="1">
            <a:spLocks/>
          </p:cNvSpPr>
          <p:nvPr/>
        </p:nvSpPr>
        <p:spPr>
          <a:xfrm>
            <a:off x="361211" y="513304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rgbClr val="38AA00"/>
                </a:solidFill>
                <a:latin typeface="Work Sans Light" pitchFamily="2" charset="0"/>
              </a:rPr>
              <a:t>Planteamiento del problema</a:t>
            </a:r>
          </a:p>
        </p:txBody>
      </p:sp>
    </p:spTree>
    <p:extLst>
      <p:ext uri="{BB962C8B-B14F-4D97-AF65-F5344CB8AC3E}">
        <p14:creationId xmlns:p14="http://schemas.microsoft.com/office/powerpoint/2010/main" val="1500403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785CD826-0E57-CD91-5728-9EE4DF4B4DE3}"/>
              </a:ext>
            </a:extLst>
          </p:cNvPr>
          <p:cNvSpPr txBox="1">
            <a:spLocks/>
          </p:cNvSpPr>
          <p:nvPr/>
        </p:nvSpPr>
        <p:spPr>
          <a:xfrm>
            <a:off x="361211" y="513304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rgbClr val="38AA00"/>
                </a:solidFill>
                <a:latin typeface="Work Sans Light" pitchFamily="2" charset="0"/>
              </a:rPr>
              <a:t>Pregunta problema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C52E17E-BB22-38F8-C064-89842CEEE6EA}"/>
              </a:ext>
            </a:extLst>
          </p:cNvPr>
          <p:cNvSpPr txBox="1"/>
          <p:nvPr/>
        </p:nvSpPr>
        <p:spPr>
          <a:xfrm>
            <a:off x="565347" y="2644170"/>
            <a:ext cx="53477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¿De qué manera se puede implementar mejoras para una gestión eficiente del inventario en la droguería </a:t>
            </a:r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Promedic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El Gran C H?</a:t>
            </a:r>
            <a:endParaRPr lang="es-CO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E0E09CA-D61A-716F-F2DC-A33C97125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248" y="1982803"/>
            <a:ext cx="3339967" cy="333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620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F7643C-BC58-59BD-3DDF-979BE7DAF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1854"/>
          </a:xfrm>
        </p:spPr>
        <p:txBody>
          <a:bodyPr/>
          <a:lstStyle/>
          <a:p>
            <a:r>
              <a:rPr lang="es-CO" dirty="0">
                <a:solidFill>
                  <a:srgbClr val="38AA00"/>
                </a:solidFill>
                <a:latin typeface="Work Sans Light" pitchFamily="2" charset="0"/>
              </a:rPr>
              <a:t>Alcance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359EF9-DFF8-60AA-F28A-A80C9F5CB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59860"/>
            <a:ext cx="10833847" cy="5131396"/>
          </a:xfrm>
        </p:spPr>
        <p:txBody>
          <a:bodyPr>
            <a:normAutofit/>
          </a:bodyPr>
          <a:lstStyle/>
          <a:p>
            <a:pPr algn="l"/>
            <a:r>
              <a:rPr lang="es-E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desarrollo del proyecto se estima en un periodo de 8 a 12 meses, desde la planificación hasta el lanzamiento completo de las operaciones de </a:t>
            </a:r>
            <a:r>
              <a:rPr lang="es-MX" sz="1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Promedic</a:t>
            </a:r>
            <a:r>
              <a:rPr lang="es-MX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El Gran C.H</a:t>
            </a:r>
            <a:r>
              <a:rPr lang="es-E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El Sistema de Información respaldará las siguientes áreas y procesos:</a:t>
            </a:r>
          </a:p>
          <a:p>
            <a:pPr marL="0" indent="0" algn="l">
              <a:buNone/>
            </a:pPr>
            <a:r>
              <a:rPr lang="es-ES" sz="1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Apoyadas:</a:t>
            </a:r>
            <a:endParaRPr lang="es-ES" sz="1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1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Gestión de inventario:</a:t>
            </a:r>
            <a:r>
              <a:rPr lang="es-E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Control de existencias, seguimiento de caducidades y reposición de productos.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1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Gestión de proveedores: </a:t>
            </a:r>
            <a:r>
              <a:rPr lang="es-E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Registro de información del proveedor para ayudar </a:t>
            </a:r>
            <a:r>
              <a:rPr lang="es-MX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gestionar la relación con los proveedores de suministros médicos.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1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Reportes y análisis: </a:t>
            </a:r>
            <a:r>
              <a:rPr lang="es-MX" sz="180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s-MX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enerar informes y análisis sobre el rendimiento del inventario.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1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Seguimiento de prescripciones:</a:t>
            </a:r>
            <a:r>
              <a:rPr lang="es-E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Registro y control de recetas médicas dispensadas.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ES" sz="1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s-ES" sz="1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 Apoyadas:</a:t>
            </a:r>
            <a:endParaRPr lang="es-ES" sz="1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 se proporciona asistencia personalizada en los procesos manuales de soporte al cliente.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Aspectos financieros más complejos que necesiten contabilidad avanzada.</a:t>
            </a:r>
          </a:p>
          <a:p>
            <a:pPr marL="0" indent="0" algn="just">
              <a:buNone/>
            </a:pPr>
            <a:endParaRPr lang="es-CO" sz="2000" dirty="0">
              <a:latin typeface="Work Sans Light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FB151C2-6FB2-4420-D923-9A3AFECE5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4793" y="0"/>
            <a:ext cx="1627207" cy="129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6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3CCD92-0F76-00D5-78B9-A2594A570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283" y="276300"/>
            <a:ext cx="10515600" cy="6249760"/>
          </a:xfrm>
        </p:spPr>
        <p:txBody>
          <a:bodyPr>
            <a:normAutofit/>
          </a:bodyPr>
          <a:lstStyle/>
          <a:p>
            <a:pPr algn="l"/>
            <a:r>
              <a:rPr lang="es-E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Principales Funcionalidades del Software:</a:t>
            </a:r>
          </a:p>
          <a:p>
            <a:pPr marL="0" indent="0" algn="l">
              <a:buNone/>
            </a:pPr>
            <a:endParaRPr lang="es-ES" sz="1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s-ES" sz="1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Gestión de Inventario:</a:t>
            </a:r>
            <a:endParaRPr lang="es-ES" sz="1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s-E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Seguimiento en tiempo real de existencias.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s-E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Alertas automáticas ante escasez.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s-E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Eficiente gestión de pedidos para mantener el stock necesario.</a:t>
            </a:r>
          </a:p>
          <a:p>
            <a:pPr algn="l">
              <a:buFont typeface="+mj-lt"/>
              <a:buAutoNum type="arabicPeriod"/>
            </a:pPr>
            <a:r>
              <a:rPr lang="es-ES" sz="1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Gestión de Recetas Médicas:</a:t>
            </a:r>
            <a:endParaRPr lang="es-ES" sz="1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s-E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Registro y seguimiento de prescripciones.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s-E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Validación de recetas para garantizar cumplimiento normativo.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s-E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Control riguroso de medicamentos controlados.</a:t>
            </a:r>
          </a:p>
          <a:p>
            <a:pPr algn="l">
              <a:buFont typeface="+mj-lt"/>
              <a:buAutoNum type="arabicPeriod"/>
            </a:pPr>
            <a:r>
              <a:rPr lang="es-ES" sz="1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Reportes y Análisis:</a:t>
            </a:r>
            <a:endParaRPr lang="es-ES" sz="1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s-E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Generación de informes detallados sobre el inventario.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s-E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Análisis del desempeño del negocio para decisiones estratégicas informadas.</a:t>
            </a:r>
          </a:p>
          <a:p>
            <a:pPr marL="0" indent="0" algn="just">
              <a:buNone/>
            </a:pPr>
            <a:r>
              <a:rPr lang="es-CO" sz="1800" b="1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4.Gestión de Proveedores:</a:t>
            </a:r>
          </a:p>
          <a:p>
            <a:pPr marL="0" indent="0" algn="just">
              <a:buNone/>
            </a:pP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        1.</a:t>
            </a:r>
            <a:r>
              <a:rPr lang="es-MX" sz="1800" dirty="0">
                <a:latin typeface="Arial" panose="020B0604020202020204" pitchFamily="34" charset="0"/>
                <a:cs typeface="Arial" panose="020B0604020202020204" pitchFamily="34" charset="0"/>
              </a:rPr>
              <a:t> Mantenimiento de Proveedores.</a:t>
            </a:r>
          </a:p>
          <a:p>
            <a:pPr marL="0" indent="0" algn="just">
              <a:buNone/>
            </a:pPr>
            <a:r>
              <a:rPr lang="es-MX" sz="1800" dirty="0">
                <a:latin typeface="Arial" panose="020B0604020202020204" pitchFamily="34" charset="0"/>
                <a:cs typeface="Arial" panose="020B0604020202020204" pitchFamily="34" charset="0"/>
              </a:rPr>
              <a:t>        2. Registro de Proveedores.</a:t>
            </a:r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2EF2EA7-98E3-2753-7286-FF3DB539C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4793" y="0"/>
            <a:ext cx="1627207" cy="129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7496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4390</TotalTime>
  <Words>980</Words>
  <Application>Microsoft Office PowerPoint</Application>
  <PresentationFormat>Panorámica</PresentationFormat>
  <Paragraphs>105</Paragraphs>
  <Slides>20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9" baseType="lpstr">
      <vt:lpstr>Aparajita</vt:lpstr>
      <vt:lpstr>Arial</vt:lpstr>
      <vt:lpstr>Calibri</vt:lpstr>
      <vt:lpstr>Calibri Light</vt:lpstr>
      <vt:lpstr>Söhne</vt:lpstr>
      <vt:lpstr>Work Sans</vt:lpstr>
      <vt:lpstr>Work Sans Light</vt:lpstr>
      <vt:lpstr>Work Sans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Alcance del proyecto</vt:lpstr>
      <vt:lpstr>Presentación de PowerPoint</vt:lpstr>
      <vt:lpstr>Justificación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Darwin Stiven Mora Martinez</cp:lastModifiedBy>
  <cp:revision>67</cp:revision>
  <dcterms:created xsi:type="dcterms:W3CDTF">2020-10-01T23:51:28Z</dcterms:created>
  <dcterms:modified xsi:type="dcterms:W3CDTF">2024-06-19T14:31:42Z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